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>
  <p:normalViewPr>
    <p:restoredLeft sz="15619"/>
    <p:restoredTop sz="94328"/>
  </p:normalViewPr>
  <p:slideViewPr>
    <p:cSldViewPr snapToGrid="0">
      <p:cViewPr varScale="1">
        <p:scale>
          <a:sx n="100" d="100"/>
          <a:sy n="100" d="100"/>
        </p:scale>
        <p:origin x="880" y="17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Relationship Id="rId3" Type="http://schemas.openxmlformats.org/officeDocument/2006/relationships/hyperlink" Target="https://www.investopedia.com/personal-finance/federal-direct-loans-subsidized-vs-unsubsidized/" TargetMode="Externa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13b9532ff86_0_1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Google Shape;135;g13b9532ff86_0_1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13b9532ff86_0_1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13b9532ff86_0_1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13b9532ff86_0_1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g13b9532ff86_0_1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13b9532ff86_0_1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Google Shape;152;g13b9532ff86_0_1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g13f893bae55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" name="Google Shape;158;g13f893bae55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https://www.investopedia.com/personal-finance/federal-direct-loans-subsidized-vs-unsubsidized/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https://www.nelnet.com/what-are-federal-parent-plus</a:t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13f893bae55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" name="Google Shape;164;g13f893bae55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g13f893bae55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0" name="Google Shape;170;g13f893bae55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g13b9532ff86_0_1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6" name="Google Shape;176;g13b9532ff86_0_14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gf48726e11d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Google Shape;182;gf48726e11d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13b9532ff86_0_7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13b9532ff86_0_7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13b9532ff86_0_8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13b9532ff86_0_8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/>
              <a:t>Varies drastically from school to school and you would typically pay for it at the start of each semester either with your own income or with loans/other forms of financial aid</a:t>
            </a:r>
            <a:endParaRPr/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/>
              <a:t>In this section I'll talk about the cost of tuition at multiple types of schools while giving some examples of nearby schools.</a:t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13b9532ff86_0_9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13b9532ff86_0_9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/>
              <a:t>These are typically community colleges were you would expect to earn a associates degree after completing</a:t>
            </a:r>
            <a:endParaRPr/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/>
              <a:t>Are usually meant to educate about specialized training in a field or trade</a:t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13b9532ff86_0_9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13b9532ff86_0_9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13b9532ff86_0_10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13b9532ff86_0_10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13b9532ff86_0_1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13b9532ff86_0_1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13b9532ff86_0_1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13b9532ff86_0_1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13b9532ff86_0_1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Google Shape;129;g13b9532ff86_0_1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11" name="Google Shape;11;p2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10800000" flipH="1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598088" y="2715913"/>
            <a:ext cx="8222100" cy="43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dk1"/>
        </a:solidFill>
        <a:effectLst/>
      </p:bgPr>
    </p:bg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11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71" name="Google Shape;71;p11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2;p11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11"/>
            <p:cNvSpPr/>
            <p:nvPr/>
          </p:nvSpPr>
          <p:spPr>
            <a:xfrm rot="10800000" flipH="1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11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11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6" name="Google Shape;76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256050"/>
            <a:ext cx="8520600" cy="2030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7" name="Google Shape;77;p11"/>
          <p:cNvSpPr txBox="1">
            <a:spLocks noGrp="1"/>
          </p:cNvSpPr>
          <p:nvPr>
            <p:ph type="body" idx="1"/>
          </p:nvPr>
        </p:nvSpPr>
        <p:spPr>
          <a:xfrm>
            <a:off x="311700" y="3369225"/>
            <a:ext cx="8520600" cy="1281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8" name="Google Shape;78;p11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2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oogle Shape;20;p3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21" name="Google Shape;21;p3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3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3"/>
            <p:cNvSpPr/>
            <p:nvPr/>
          </p:nvSpPr>
          <p:spPr>
            <a:xfrm rot="10800000" flipH="1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3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3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6" name="Google Shape;26;p3"/>
          <p:cNvSpPr txBox="1">
            <a:spLocks noGrp="1"/>
          </p:cNvSpPr>
          <p:nvPr>
            <p:ph type="title"/>
          </p:nvPr>
        </p:nvSpPr>
        <p:spPr>
          <a:xfrm>
            <a:off x="598100" y="2152347"/>
            <a:ext cx="8222100" cy="83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7" name="Google Shape;27;p3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oogle Shape;29;p4"/>
          <p:cNvGrpSpPr/>
          <p:nvPr/>
        </p:nvGrpSpPr>
        <p:grpSpPr>
          <a:xfrm>
            <a:off x="0" y="3903669"/>
            <a:ext cx="9144000" cy="1239925"/>
            <a:chOff x="0" y="3903669"/>
            <a:chExt cx="9144000" cy="1239925"/>
          </a:xfrm>
        </p:grpSpPr>
        <p:sp>
          <p:nvSpPr>
            <p:cNvPr id="30" name="Google Shape;30;p4"/>
            <p:cNvSpPr/>
            <p:nvPr/>
          </p:nvSpPr>
          <p:spPr>
            <a:xfrm>
              <a:off x="8154895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4"/>
            <p:cNvSpPr/>
            <p:nvPr/>
          </p:nvSpPr>
          <p:spPr>
            <a:xfrm flipH="1">
              <a:off x="6181163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4"/>
            <p:cNvSpPr/>
            <p:nvPr/>
          </p:nvSpPr>
          <p:spPr>
            <a:xfrm>
              <a:off x="7170274" y="3903669"/>
              <a:ext cx="989100" cy="9879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4"/>
            <p:cNvSpPr/>
            <p:nvPr/>
          </p:nvSpPr>
          <p:spPr>
            <a:xfrm rot="10800000">
              <a:off x="8154757" y="3903682"/>
              <a:ext cx="989100" cy="9879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4"/>
            <p:cNvSpPr/>
            <p:nvPr/>
          </p:nvSpPr>
          <p:spPr>
            <a:xfrm>
              <a:off x="0" y="4891594"/>
              <a:ext cx="9144000" cy="2520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5" name="Google Shape;35;p4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4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37" name="Google Shape;37;p4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5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5"/>
          <p:cNvSpPr txBox="1">
            <a:spLocks noGrp="1"/>
          </p:cNvSpPr>
          <p:nvPr>
            <p:ph type="body" idx="1"/>
          </p:nvPr>
        </p:nvSpPr>
        <p:spPr>
          <a:xfrm>
            <a:off x="311700" y="1229975"/>
            <a:ext cx="39999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1" name="Google Shape;41;p5"/>
          <p:cNvSpPr txBox="1">
            <a:spLocks noGrp="1"/>
          </p:cNvSpPr>
          <p:nvPr>
            <p:ph type="body" idx="2"/>
          </p:nvPr>
        </p:nvSpPr>
        <p:spPr>
          <a:xfrm>
            <a:off x="4832400" y="1229975"/>
            <a:ext cx="39999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2" name="Google Shape;42;p5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6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body" idx="1"/>
          </p:nvPr>
        </p:nvSpPr>
        <p:spPr>
          <a:xfrm>
            <a:off x="311700" y="1465804"/>
            <a:ext cx="2808000" cy="310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4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oogle Shape;51;p8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52" name="Google Shape;52;p8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53;p8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54;p8"/>
            <p:cNvSpPr/>
            <p:nvPr/>
          </p:nvSpPr>
          <p:spPr>
            <a:xfrm rot="10800000" flipH="1">
              <a:off x="7113588" y="107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55;p8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56;p8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7" name="Google Shape;57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8" name="Google Shape;58;p8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9"/>
          <p:cNvSpPr/>
          <p:nvPr/>
        </p:nvSpPr>
        <p:spPr>
          <a:xfrm>
            <a:off x="4572000" y="-1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61" name="Google Shape;61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62" name="Google Shape;62;p9"/>
          <p:cNvSpPr txBox="1">
            <a:spLocks noGrp="1"/>
          </p:cNvSpPr>
          <p:nvPr>
            <p:ph type="title"/>
          </p:nvPr>
        </p:nvSpPr>
        <p:spPr>
          <a:xfrm>
            <a:off x="265500" y="1151100"/>
            <a:ext cx="4045200" cy="1564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26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5" name="Google Shape;65;p9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0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geometric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oboto"/>
              <a:buChar char="●"/>
              <a:defRPr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opuniversities.com/student-info/student-finance/how-much-does-it-cost-study-us" TargetMode="External"/><Relationship Id="rId4" Type="http://schemas.openxmlformats.org/officeDocument/2006/relationships/hyperlink" Target="https://www.usnews.com/education/best-colleges/paying-for-college/articles/paying-for-college-infographic" TargetMode="External"/><Relationship Id="rId5" Type="http://schemas.openxmlformats.org/officeDocument/2006/relationships/hyperlink" Target="https://www.bestcolleges.com/blog/what-is-room-board/" TargetMode="External"/><Relationship Id="rId6" Type="http://schemas.openxmlformats.org/officeDocument/2006/relationships/hyperlink" Target="https://www.citizensbank.com/learning/ways-to-pay-for-college.aspx" TargetMode="External"/><Relationship Id="rId7" Type="http://schemas.openxmlformats.org/officeDocument/2006/relationships/hyperlink" Target="https://studentaid.gov/understand-aid/types" TargetMode="External"/><Relationship Id="rId8" Type="http://schemas.openxmlformats.org/officeDocument/2006/relationships/hyperlink" Target="https://www.investopedia.com/personal-finance/federal-direct-loans-subsidized-vs-unsubsidized/" TargetMode="External"/><Relationship Id="rId9" Type="http://schemas.openxmlformats.org/officeDocument/2006/relationships/hyperlink" Target="https://www.usnews.com/education/best-colleges/paying-for-college/articles/2016-07-05/estimate-living-expenses-to-determine-college-affordability#:~:text=The%20College%20Board%20estimates%20that,budget%20is%20spent%20on%20housing" TargetMode="External"/><Relationship Id="rId10" Type="http://schemas.openxmlformats.org/officeDocument/2006/relationships/hyperlink" Target="https://studentaid.gov/understand-aid/types/grants/pell" TargetMode="External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3"/>
          <p:cNvSpPr txBox="1">
            <a:spLocks noGrp="1"/>
          </p:cNvSpPr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Financing for College</a:t>
            </a:r>
            <a:endParaRPr/>
          </a:p>
        </p:txBody>
      </p:sp>
      <p:sp>
        <p:nvSpPr>
          <p:cNvPr id="86" name="Google Shape;86;p13"/>
          <p:cNvSpPr txBox="1">
            <a:spLocks noGrp="1"/>
          </p:cNvSpPr>
          <p:nvPr>
            <p:ph type="subTitle" idx="1"/>
          </p:nvPr>
        </p:nvSpPr>
        <p:spPr>
          <a:xfrm>
            <a:off x="598088" y="2715913"/>
            <a:ext cx="8222100" cy="43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25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RISE Philadelphia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2"/>
          <p:cNvSpPr txBox="1">
            <a:spLocks noGrp="1"/>
          </p:cNvSpPr>
          <p:nvPr>
            <p:ph type="title"/>
          </p:nvPr>
        </p:nvSpPr>
        <p:spPr>
          <a:xfrm>
            <a:off x="598100" y="2152347"/>
            <a:ext cx="8222100" cy="83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Financial Aid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3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FAFSA</a:t>
            </a:r>
            <a:endParaRPr/>
          </a:p>
        </p:txBody>
      </p:sp>
      <p:sp>
        <p:nvSpPr>
          <p:cNvPr id="143" name="Google Shape;143;p23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Must be done every year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It determines your personal financial need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Allows you to qualify for federal grants, loans, and work-study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4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Federal Grants </a:t>
            </a:r>
            <a:endParaRPr/>
          </a:p>
        </p:txBody>
      </p:sp>
      <p:sp>
        <p:nvSpPr>
          <p:cNvPr id="149" name="Google Shape;149;p24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This is a form of aid that is based on financial need and typically they do not need to be paid back</a:t>
            </a:r>
            <a:endParaRPr/>
          </a:p>
          <a:p>
            <a:pPr marL="457200" lvl="0" indent="-3429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Pell Grant</a:t>
            </a:r>
            <a:endParaRPr/>
          </a:p>
          <a:p>
            <a:pPr marL="914400" lvl="1" indent="-3175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Amount determined by FAFSA</a:t>
            </a:r>
            <a:endParaRPr/>
          </a:p>
          <a:p>
            <a:pPr marL="914400" lvl="1" indent="-3175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Maximum of $6,895 for the 2022-2023 year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5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Governmental Loans</a:t>
            </a:r>
            <a:endParaRPr/>
          </a:p>
        </p:txBody>
      </p:sp>
      <p:sp>
        <p:nvSpPr>
          <p:cNvPr id="155" name="Google Shape;155;p25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Three Main Types of Loans</a:t>
            </a:r>
            <a:endParaRPr/>
          </a:p>
          <a:p>
            <a:pPr marL="914400" lvl="1" indent="-3175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Subsidized Loans</a:t>
            </a:r>
            <a:endParaRPr/>
          </a:p>
          <a:p>
            <a:pPr marL="914400" lvl="1" indent="-3175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Unsubsidized Loans</a:t>
            </a:r>
            <a:endParaRPr/>
          </a:p>
          <a:p>
            <a:pPr marL="914400" lvl="1" indent="-3175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Parent Plus Loan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26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Subsidized Loans</a:t>
            </a:r>
            <a:endParaRPr/>
          </a:p>
        </p:txBody>
      </p:sp>
      <p:sp>
        <p:nvSpPr>
          <p:cNvPr id="161" name="Google Shape;161;p26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These loans are available to undergraduate students</a:t>
            </a:r>
            <a:endParaRPr/>
          </a:p>
          <a:p>
            <a:pPr marL="457200" lvl="0" indent="-3429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It is based on financial need </a:t>
            </a:r>
            <a:endParaRPr/>
          </a:p>
          <a:p>
            <a:pPr marL="457200" lvl="0" indent="-3429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800"/>
              <a:buChar char="●"/>
            </a:pPr>
            <a:r>
              <a:rPr lang="en">
                <a:solidFill>
                  <a:srgbClr val="FF0000"/>
                </a:solidFill>
              </a:rPr>
              <a:t>Interest does not build until you leave school</a:t>
            </a:r>
            <a:endParaRPr>
              <a:solidFill>
                <a:srgbClr val="FF0000"/>
              </a:solidFill>
            </a:endParaRPr>
          </a:p>
          <a:p>
            <a:pPr marL="457200" lvl="0" indent="-3429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Lower limits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27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Unsubsidized Loans</a:t>
            </a:r>
            <a:endParaRPr/>
          </a:p>
        </p:txBody>
      </p:sp>
      <p:sp>
        <p:nvSpPr>
          <p:cNvPr id="167" name="Google Shape;167;p27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Available to both undergraduate and graduate students</a:t>
            </a:r>
            <a:endParaRPr/>
          </a:p>
          <a:p>
            <a:pPr marL="457200" lvl="0" indent="-3429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Not based on financial need</a:t>
            </a:r>
            <a:endParaRPr/>
          </a:p>
          <a:p>
            <a:pPr marL="457200" lvl="0" indent="-3429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800"/>
              <a:buChar char="●"/>
            </a:pPr>
            <a:r>
              <a:rPr lang="en">
                <a:solidFill>
                  <a:srgbClr val="FF0000"/>
                </a:solidFill>
              </a:rPr>
              <a:t>Interests begin to build when the money is sent to you</a:t>
            </a:r>
            <a:endParaRPr>
              <a:solidFill>
                <a:srgbClr val="FF0000"/>
              </a:solidFill>
            </a:endParaRPr>
          </a:p>
          <a:p>
            <a:pPr marL="457200" lvl="0" indent="-3429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Higher loan limits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28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Parent Plus Loans</a:t>
            </a:r>
            <a:endParaRPr/>
          </a:p>
        </p:txBody>
      </p:sp>
      <p:sp>
        <p:nvSpPr>
          <p:cNvPr id="173" name="Google Shape;173;p28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To be eligible there must be financial need </a:t>
            </a:r>
            <a:endParaRPr/>
          </a:p>
          <a:p>
            <a:pPr marL="457200" lvl="0" indent="-3429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 interest rate is determined by the parent’s credit score standing</a:t>
            </a:r>
            <a:endParaRPr/>
          </a:p>
          <a:p>
            <a:pPr marL="457200" lvl="0" indent="-3429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Can cover the entire cost of tuition and other school related expensed minus the amount received by other aid</a:t>
            </a:r>
            <a:endParaRPr/>
          </a:p>
          <a:p>
            <a:pPr marL="457200" lvl="0" indent="-3429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Parents are responsible for repaying these loans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29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Private Loans</a:t>
            </a:r>
            <a:endParaRPr/>
          </a:p>
        </p:txBody>
      </p:sp>
      <p:sp>
        <p:nvSpPr>
          <p:cNvPr id="179" name="Google Shape;179;p29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Typically have higher interest rates (can be fixed or variable)</a:t>
            </a:r>
            <a:endParaRPr/>
          </a:p>
          <a:p>
            <a:pPr marL="457200" lvl="0" indent="-3429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Require established credit or a cosigner</a:t>
            </a:r>
            <a:endParaRPr/>
          </a:p>
          <a:p>
            <a:pPr marL="457200" lvl="0" indent="-3429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Payments may be due while in school but some may allow deferment while in school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30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Resources</a:t>
            </a:r>
            <a:endParaRPr/>
          </a:p>
        </p:txBody>
      </p:sp>
      <p:sp>
        <p:nvSpPr>
          <p:cNvPr id="185" name="Google Shape;185;p30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625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u="sng">
                <a:solidFill>
                  <a:schemeClr val="hlink"/>
                </a:solidFill>
                <a:hlinkClick r:id="rId3"/>
              </a:rPr>
              <a:t>https://www.topuniversities.com/student-info/student-finance/how-much-does-it-cost-study-us</a:t>
            </a:r>
            <a:endParaRPr sz="140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400" u="sng">
                <a:solidFill>
                  <a:schemeClr val="hlink"/>
                </a:solidFill>
                <a:hlinkClick r:id="rId4"/>
              </a:rPr>
              <a:t>https://www.usnews.com/education/best-colleges/paying-for-college/articles/paying-for-college-infographic</a:t>
            </a:r>
            <a:endParaRPr sz="140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400" u="sng">
                <a:solidFill>
                  <a:schemeClr val="hlink"/>
                </a:solidFill>
                <a:hlinkClick r:id="rId5"/>
              </a:rPr>
              <a:t>https://www.bestcolleges.com/blog/what-is-room-board/</a:t>
            </a:r>
            <a:endParaRPr sz="140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400" u="sng">
                <a:solidFill>
                  <a:schemeClr val="hlink"/>
                </a:solidFill>
                <a:hlinkClick r:id="rId6"/>
              </a:rPr>
              <a:t>https://www.citizensbank.com/learning/ways-to-pay-for-college.aspx</a:t>
            </a:r>
            <a:endParaRPr sz="140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400" u="sng">
                <a:solidFill>
                  <a:schemeClr val="hlink"/>
                </a:solidFill>
                <a:hlinkClick r:id="rId7"/>
              </a:rPr>
              <a:t>https://studentaid.gov/understand-aid/types</a:t>
            </a:r>
            <a:endParaRPr sz="140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400" u="sng">
                <a:solidFill>
                  <a:schemeClr val="hlink"/>
                </a:solidFill>
                <a:hlinkClick r:id="rId8"/>
              </a:rPr>
              <a:t>https://www.investopedia.com/personal-finance/federal-direct-loans-subsidized-vs-unsubsidized/</a:t>
            </a:r>
            <a:endParaRPr sz="140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400" u="sng">
                <a:solidFill>
                  <a:schemeClr val="hlink"/>
                </a:solidFill>
                <a:hlinkClick r:id="rId9"/>
              </a:rPr>
              <a:t>https://www.usnews.com/education/best-colleges/paying-for-college/articles/2016-07-05/estimate-living-expenses-to-determine-college-affordability#:~:text=The%20College%20Board%20estimates%20that,budget%20is%20spent%20on%20housing</a:t>
            </a:r>
            <a:endParaRPr sz="140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400"/>
              <a:t>Pell Grant - </a:t>
            </a:r>
            <a:r>
              <a:rPr lang="en" sz="1400" u="sng">
                <a:solidFill>
                  <a:schemeClr val="hlink"/>
                </a:solidFill>
                <a:hlinkClick r:id="rId10"/>
              </a:rPr>
              <a:t>https://studentaid.gov/understand-aid/types/grants/pell</a:t>
            </a:r>
            <a:endParaRPr sz="140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140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140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sz="1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4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Table of Context</a:t>
            </a:r>
            <a:endParaRPr/>
          </a:p>
        </p:txBody>
      </p:sp>
      <p:sp>
        <p:nvSpPr>
          <p:cNvPr id="92" name="Google Shape;92;p14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Tuition</a:t>
            </a:r>
            <a:endParaRPr/>
          </a:p>
          <a:p>
            <a:pPr marL="457200" lvl="0" indent="-3429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Cost of Living</a:t>
            </a:r>
            <a:endParaRPr/>
          </a:p>
          <a:p>
            <a:pPr marL="914400" lvl="1" indent="-3175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en"/>
              <a:t>Housing</a:t>
            </a:r>
            <a:endParaRPr/>
          </a:p>
          <a:p>
            <a:pPr marL="914400" lvl="1" indent="-3175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en"/>
              <a:t>Food and Transportation</a:t>
            </a:r>
            <a:endParaRPr/>
          </a:p>
          <a:p>
            <a:pPr marL="457200" lvl="0" indent="-3429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Types of Loans</a:t>
            </a:r>
            <a:endParaRPr/>
          </a:p>
          <a:p>
            <a:pPr marL="914400" lvl="1" indent="-3175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en"/>
              <a:t>Federal Loans</a:t>
            </a:r>
            <a:endParaRPr/>
          </a:p>
          <a:p>
            <a:pPr marL="914400" lvl="1" indent="-3175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en"/>
              <a:t>Private Loans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5"/>
          <p:cNvSpPr txBox="1">
            <a:spLocks noGrp="1"/>
          </p:cNvSpPr>
          <p:nvPr>
            <p:ph type="title"/>
          </p:nvPr>
        </p:nvSpPr>
        <p:spPr>
          <a:xfrm>
            <a:off x="598100" y="2152347"/>
            <a:ext cx="8222100" cy="83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Tuition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6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Public 2 -Year College</a:t>
            </a:r>
            <a:endParaRPr/>
          </a:p>
        </p:txBody>
      </p:sp>
      <p:sp>
        <p:nvSpPr>
          <p:cNvPr id="103" name="Google Shape;103;p16"/>
          <p:cNvSpPr txBox="1">
            <a:spLocks noGrp="1"/>
          </p:cNvSpPr>
          <p:nvPr>
            <p:ph type="body" idx="1"/>
          </p:nvPr>
        </p:nvSpPr>
        <p:spPr>
          <a:xfrm>
            <a:off x="311700" y="1269300"/>
            <a:ext cx="85206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Average cost: </a:t>
            </a:r>
            <a:r>
              <a:rPr lang="en">
                <a:solidFill>
                  <a:srgbClr val="FF0000"/>
                </a:solidFill>
              </a:rPr>
              <a:t>$3,660</a:t>
            </a:r>
            <a:endParaRPr>
              <a:solidFill>
                <a:srgbClr val="FF0000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Examples:</a:t>
            </a:r>
            <a:endParaRPr/>
          </a:p>
          <a:p>
            <a:pPr marL="457200" lvl="0" indent="-342900" algn="l" rtl="0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Bucks County Community College: </a:t>
            </a:r>
            <a:r>
              <a:rPr lang="en">
                <a:solidFill>
                  <a:srgbClr val="FF0000"/>
                </a:solidFill>
              </a:rPr>
              <a:t>$9,098 in-state</a:t>
            </a:r>
            <a:endParaRPr>
              <a:solidFill>
                <a:srgbClr val="FF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Montgomery County Community College: </a:t>
            </a:r>
            <a:r>
              <a:rPr lang="en">
                <a:solidFill>
                  <a:srgbClr val="FF0000"/>
                </a:solidFill>
              </a:rPr>
              <a:t>$10,350 in-state</a:t>
            </a:r>
            <a:endParaRPr>
              <a:solidFill>
                <a:srgbClr val="FF0000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7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Public 4 - Year College</a:t>
            </a:r>
            <a:endParaRPr/>
          </a:p>
        </p:txBody>
      </p:sp>
      <p:sp>
        <p:nvSpPr>
          <p:cNvPr id="109" name="Google Shape;109;p17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Average Cost (in-state): </a:t>
            </a:r>
            <a:r>
              <a:rPr lang="en">
                <a:solidFill>
                  <a:srgbClr val="FF0000"/>
                </a:solidFill>
              </a:rPr>
              <a:t>$10,230</a:t>
            </a:r>
            <a:endParaRPr>
              <a:solidFill>
                <a:srgbClr val="FF0000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Average Cost (out-of-state): </a:t>
            </a:r>
            <a:r>
              <a:rPr lang="en">
                <a:solidFill>
                  <a:srgbClr val="FF0000"/>
                </a:solidFill>
              </a:rPr>
              <a:t>$26,290</a:t>
            </a:r>
            <a:endParaRPr>
              <a:solidFill>
                <a:srgbClr val="FF0000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Examples:</a:t>
            </a:r>
            <a:endParaRPr/>
          </a:p>
          <a:p>
            <a:pPr marL="457200" lvl="0" indent="-342900" algn="l" rtl="0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Penn State University: </a:t>
            </a:r>
            <a:r>
              <a:rPr lang="en">
                <a:solidFill>
                  <a:srgbClr val="FF0000"/>
                </a:solidFill>
              </a:rPr>
              <a:t>$18,898 in-state</a:t>
            </a:r>
            <a:endParaRPr>
              <a:solidFill>
                <a:srgbClr val="FF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Temple University: 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West Chester University: 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8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Private 4-Year College</a:t>
            </a:r>
            <a:endParaRPr/>
          </a:p>
        </p:txBody>
      </p:sp>
      <p:sp>
        <p:nvSpPr>
          <p:cNvPr id="115" name="Google Shape;115;p18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Average Cost: </a:t>
            </a:r>
            <a:r>
              <a:rPr lang="en">
                <a:solidFill>
                  <a:srgbClr val="FF0000"/>
                </a:solidFill>
              </a:rPr>
              <a:t>$35,830</a:t>
            </a:r>
            <a:endParaRPr>
              <a:solidFill>
                <a:srgbClr val="FF0000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Examples:</a:t>
            </a:r>
            <a:endParaRPr/>
          </a:p>
          <a:p>
            <a:pPr marL="457200" lvl="0" indent="-342900" algn="l" rtl="0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Swarthmore College: </a:t>
            </a:r>
            <a:r>
              <a:rPr lang="en">
                <a:solidFill>
                  <a:srgbClr val="FF0000"/>
                </a:solidFill>
              </a:rPr>
              <a:t>$58,928</a:t>
            </a:r>
            <a:endParaRPr>
              <a:solidFill>
                <a:srgbClr val="FF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Villanova University: </a:t>
            </a:r>
            <a:r>
              <a:rPr lang="en">
                <a:solidFill>
                  <a:srgbClr val="FF0000"/>
                </a:solidFill>
              </a:rPr>
              <a:t>$60,768</a:t>
            </a:r>
            <a:endParaRPr>
              <a:solidFill>
                <a:srgbClr val="FF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Drexel University: </a:t>
            </a:r>
            <a:r>
              <a:rPr lang="en">
                <a:solidFill>
                  <a:srgbClr val="FF0000"/>
                </a:solidFill>
              </a:rPr>
              <a:t>$56,238</a:t>
            </a:r>
            <a:endParaRPr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9"/>
          <p:cNvSpPr txBox="1">
            <a:spLocks noGrp="1"/>
          </p:cNvSpPr>
          <p:nvPr>
            <p:ph type="title"/>
          </p:nvPr>
        </p:nvSpPr>
        <p:spPr>
          <a:xfrm>
            <a:off x="598100" y="2152347"/>
            <a:ext cx="8222100" cy="83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Cost of Living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0"/>
          <p:cNvSpPr txBox="1">
            <a:spLocks noGrp="1"/>
          </p:cNvSpPr>
          <p:nvPr>
            <p:ph type="title"/>
          </p:nvPr>
        </p:nvSpPr>
        <p:spPr>
          <a:xfrm>
            <a:off x="382125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Housing / Room and Board</a:t>
            </a:r>
            <a:endParaRPr/>
          </a:p>
        </p:txBody>
      </p:sp>
      <p:sp>
        <p:nvSpPr>
          <p:cNvPr id="126" name="Google Shape;126;p20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In 2019-2020 the average for this was </a:t>
            </a:r>
            <a:r>
              <a:rPr lang="en">
                <a:solidFill>
                  <a:srgbClr val="FF0000"/>
                </a:solidFill>
              </a:rPr>
              <a:t>$6,483</a:t>
            </a:r>
            <a:endParaRPr>
              <a:solidFill>
                <a:srgbClr val="FF0000"/>
              </a:solidFill>
            </a:endParaRPr>
          </a:p>
          <a:p>
            <a:pPr marL="457200" lvl="0" indent="-3429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Varies from school to school and by location</a:t>
            </a:r>
            <a:endParaRPr/>
          </a:p>
          <a:p>
            <a:pPr marL="457200" lvl="0" indent="-3429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Can be lessened by commuting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1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Food and Transportation</a:t>
            </a:r>
            <a:endParaRPr/>
          </a:p>
        </p:txBody>
      </p:sp>
      <p:sp>
        <p:nvSpPr>
          <p:cNvPr id="132" name="Google Shape;132;p21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Meal Plan: </a:t>
            </a:r>
            <a:r>
              <a:rPr lang="en">
                <a:solidFill>
                  <a:srgbClr val="FF0000"/>
                </a:solidFill>
              </a:rPr>
              <a:t>$4,944</a:t>
            </a:r>
            <a:endParaRPr>
              <a:solidFill>
                <a:srgbClr val="FF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Transportation: </a:t>
            </a:r>
            <a:r>
              <a:rPr lang="en">
                <a:solidFill>
                  <a:srgbClr val="FF0000"/>
                </a:solidFill>
              </a:rPr>
              <a:t>$1,050 - $1,800</a:t>
            </a:r>
            <a:endParaRPr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Geometric">
  <a:themeElements>
    <a:clrScheme name="Geometric">
      <a:dk1>
        <a:srgbClr val="2A3990"/>
      </a:dk1>
      <a:lt1>
        <a:srgbClr val="FFFFFF"/>
      </a:lt1>
      <a:dk2>
        <a:srgbClr val="434343"/>
      </a:dk2>
      <a:lt2>
        <a:srgbClr val="999999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F06292"/>
      </a:hlink>
      <a:folHlink>
        <a:srgbClr val="F062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493</Words>
  <Application>Microsoft Macintosh PowerPoint</Application>
  <PresentationFormat>On-screen Show (16:9)</PresentationFormat>
  <Paragraphs>88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Roboto</vt:lpstr>
      <vt:lpstr>Arial</vt:lpstr>
      <vt:lpstr>Geometric</vt:lpstr>
      <vt:lpstr>Financing for College</vt:lpstr>
      <vt:lpstr>Table of Context</vt:lpstr>
      <vt:lpstr>Tuition</vt:lpstr>
      <vt:lpstr>Public 2 -Year College</vt:lpstr>
      <vt:lpstr>Public 4 - Year College</vt:lpstr>
      <vt:lpstr>Private 4-Year College</vt:lpstr>
      <vt:lpstr>Cost of Living</vt:lpstr>
      <vt:lpstr>Housing / Room and Board</vt:lpstr>
      <vt:lpstr>Food and Transportation</vt:lpstr>
      <vt:lpstr>Financial Aid</vt:lpstr>
      <vt:lpstr>FAFSA</vt:lpstr>
      <vt:lpstr>Federal Grants </vt:lpstr>
      <vt:lpstr>Governmental Loans</vt:lpstr>
      <vt:lpstr>Subsidized Loans</vt:lpstr>
      <vt:lpstr>Unsubsidized Loans</vt:lpstr>
      <vt:lpstr>Parent Plus Loans</vt:lpstr>
      <vt:lpstr>Private Loans</vt:lpstr>
      <vt:lpstr>Resources</vt:lpstr>
    </vt:vector>
  </TitlesOfParts>
  <LinksUpToDate>false</LinksUpToDate>
  <SharedDoc>false</SharedDoc>
  <HyperlinksChanged>false</HyperlinksChanged>
  <AppVersion>15.0040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Financing for College</dc:title>
  <cp:lastModifiedBy>efoerst0911@gmail.com</cp:lastModifiedBy>
  <cp:revision>1</cp:revision>
  <dcterms:modified xsi:type="dcterms:W3CDTF">2023-02-14T22:25:09Z</dcterms:modified>
</cp:coreProperties>
</file>